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Playfair Display"/>
      <p:regular r:id="rId31"/>
      <p:bold r:id="rId32"/>
      <p:italic r:id="rId33"/>
      <p:boldItalic r:id="rId34"/>
    </p:embeddedFont>
    <p:embeddedFont>
      <p:font typeface="Palanquin Dark"/>
      <p:regular r:id="rId35"/>
      <p:bold r:id="rId36"/>
    </p:embeddedFont>
    <p:embeddedFont>
      <p:font typeface="Hind SemiBold"/>
      <p:regular r:id="rId37"/>
      <p:bold r:id="rId38"/>
    </p:embeddedFont>
    <p:embeddedFont>
      <p:font typeface="Hind"/>
      <p:regular r:id="rId39"/>
      <p:bold r:id="rId40"/>
    </p:embeddedFont>
    <p:embeddedFont>
      <p:font typeface="Palanquin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9AA0A6"/>
          </p15:clr>
        </p15:guide>
        <p15:guide id="2" pos="2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CC1DD8-ADF3-4FBC-AE56-AE19A9DB9B73}">
  <a:tblStyle styleId="{66CC1DD8-ADF3-4FBC-AE56-AE19A9DB9B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  <p:guide pos="20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ind-bold.fntdata"/><Relationship Id="rId42" Type="http://schemas.openxmlformats.org/officeDocument/2006/relationships/font" Target="fonts/Palanquin-bold.fntdata"/><Relationship Id="rId41" Type="http://schemas.openxmlformats.org/officeDocument/2006/relationships/font" Target="fonts/Palanqui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layfairDisplay-regular.fntdata"/><Relationship Id="rId30" Type="http://schemas.openxmlformats.org/officeDocument/2006/relationships/font" Target="fonts/ProximaNova-boldItalic.fntdata"/><Relationship Id="rId33" Type="http://schemas.openxmlformats.org/officeDocument/2006/relationships/font" Target="fonts/PlayfairDisplay-italic.fntdata"/><Relationship Id="rId32" Type="http://schemas.openxmlformats.org/officeDocument/2006/relationships/font" Target="fonts/PlayfairDisplay-bold.fntdata"/><Relationship Id="rId35" Type="http://schemas.openxmlformats.org/officeDocument/2006/relationships/font" Target="fonts/PalanquinDark-regular.fntdata"/><Relationship Id="rId34" Type="http://schemas.openxmlformats.org/officeDocument/2006/relationships/font" Target="fonts/PlayfairDisplay-boldItalic.fntdata"/><Relationship Id="rId37" Type="http://schemas.openxmlformats.org/officeDocument/2006/relationships/font" Target="fonts/HindSemiBold-regular.fntdata"/><Relationship Id="rId36" Type="http://schemas.openxmlformats.org/officeDocument/2006/relationships/font" Target="fonts/PalanquinDark-bold.fntdata"/><Relationship Id="rId39" Type="http://schemas.openxmlformats.org/officeDocument/2006/relationships/font" Target="fonts/Hind-regular.fntdata"/><Relationship Id="rId38" Type="http://schemas.openxmlformats.org/officeDocument/2006/relationships/font" Target="fonts/HindSemi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29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a0fc78cf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a0fc78cf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18efc46a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18efc46a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96793709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96793709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d7ed82f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d7ed82f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8a92c063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8a92c063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4593f84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4593f84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99a8f6dd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99a8f6dd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8a92c063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8a92c063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1a16eff9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1a16eff9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70470df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70470df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306336fe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306336fe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18efc46a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18efc46a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7d7307d928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7d7307d928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96793709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96793709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96793709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96793709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1a16eff99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1a16eff99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a0fc78cf3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a0fc78cf3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14901775f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14901775f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a0fc78cf3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a0fc78cf3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8a92c06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8a92c06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2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73.png"/><Relationship Id="rId10" Type="http://schemas.openxmlformats.org/officeDocument/2006/relationships/hyperlink" Target="http://opolis.co" TargetMode="External"/><Relationship Id="rId9" Type="http://schemas.openxmlformats.org/officeDocument/2006/relationships/hyperlink" Target="http://helloflock.com" TargetMode="External"/><Relationship Id="rId5" Type="http://schemas.openxmlformats.org/officeDocument/2006/relationships/hyperlink" Target="http://gusto.com" TargetMode="External"/><Relationship Id="rId6" Type="http://schemas.openxmlformats.org/officeDocument/2006/relationships/hyperlink" Target="http://trinet.com" TargetMode="External"/><Relationship Id="rId7" Type="http://schemas.openxmlformats.org/officeDocument/2006/relationships/hyperlink" Target="https://justworks.com/" TargetMode="External"/><Relationship Id="rId8" Type="http://schemas.openxmlformats.org/officeDocument/2006/relationships/hyperlink" Target="http://catch.c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g"/><Relationship Id="rId4" Type="http://schemas.openxmlformats.org/officeDocument/2006/relationships/image" Target="../media/image86.png"/><Relationship Id="rId5" Type="http://schemas.openxmlformats.org/officeDocument/2006/relationships/hyperlink" Target="https://docs.google.com/document/d/1YzkD9wtPLFB38xLSbySkQVWiwOkgk_5Hg61fRpdTDl8/edit?usp=sharing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40" Type="http://schemas.openxmlformats.org/officeDocument/2006/relationships/image" Target="../media/image88.png"/><Relationship Id="rId42" Type="http://schemas.openxmlformats.org/officeDocument/2006/relationships/image" Target="../media/image71.png"/><Relationship Id="rId41" Type="http://schemas.openxmlformats.org/officeDocument/2006/relationships/image" Target="../media/image65.png"/><Relationship Id="rId44" Type="http://schemas.openxmlformats.org/officeDocument/2006/relationships/image" Target="../media/image68.png"/><Relationship Id="rId43" Type="http://schemas.openxmlformats.org/officeDocument/2006/relationships/image" Target="../media/image72.png"/><Relationship Id="rId46" Type="http://schemas.openxmlformats.org/officeDocument/2006/relationships/image" Target="../media/image70.png"/><Relationship Id="rId45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39.png"/><Relationship Id="rId48" Type="http://schemas.openxmlformats.org/officeDocument/2006/relationships/image" Target="../media/image94.png"/><Relationship Id="rId47" Type="http://schemas.openxmlformats.org/officeDocument/2006/relationships/image" Target="../media/image74.png"/><Relationship Id="rId49" Type="http://schemas.openxmlformats.org/officeDocument/2006/relationships/image" Target="../media/image77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Relationship Id="rId31" Type="http://schemas.openxmlformats.org/officeDocument/2006/relationships/image" Target="../media/image56.png"/><Relationship Id="rId30" Type="http://schemas.openxmlformats.org/officeDocument/2006/relationships/image" Target="../media/image54.png"/><Relationship Id="rId33" Type="http://schemas.openxmlformats.org/officeDocument/2006/relationships/image" Target="../media/image59.png"/><Relationship Id="rId32" Type="http://schemas.openxmlformats.org/officeDocument/2006/relationships/image" Target="../media/image58.png"/><Relationship Id="rId35" Type="http://schemas.openxmlformats.org/officeDocument/2006/relationships/image" Target="../media/image61.png"/><Relationship Id="rId34" Type="http://schemas.openxmlformats.org/officeDocument/2006/relationships/image" Target="../media/image93.png"/><Relationship Id="rId37" Type="http://schemas.openxmlformats.org/officeDocument/2006/relationships/image" Target="../media/image63.png"/><Relationship Id="rId36" Type="http://schemas.openxmlformats.org/officeDocument/2006/relationships/image" Target="../media/image64.png"/><Relationship Id="rId39" Type="http://schemas.openxmlformats.org/officeDocument/2006/relationships/image" Target="../media/image69.png"/><Relationship Id="rId38" Type="http://schemas.openxmlformats.org/officeDocument/2006/relationships/image" Target="../media/image66.png"/><Relationship Id="rId20" Type="http://schemas.openxmlformats.org/officeDocument/2006/relationships/image" Target="../media/image46.png"/><Relationship Id="rId22" Type="http://schemas.openxmlformats.org/officeDocument/2006/relationships/image" Target="../media/image49.png"/><Relationship Id="rId21" Type="http://schemas.openxmlformats.org/officeDocument/2006/relationships/image" Target="../media/image44.png"/><Relationship Id="rId24" Type="http://schemas.openxmlformats.org/officeDocument/2006/relationships/image" Target="../media/image48.png"/><Relationship Id="rId23" Type="http://schemas.openxmlformats.org/officeDocument/2006/relationships/image" Target="../media/image85.png"/><Relationship Id="rId26" Type="http://schemas.openxmlformats.org/officeDocument/2006/relationships/image" Target="../media/image53.png"/><Relationship Id="rId25" Type="http://schemas.openxmlformats.org/officeDocument/2006/relationships/image" Target="../media/image57.png"/><Relationship Id="rId28" Type="http://schemas.openxmlformats.org/officeDocument/2006/relationships/image" Target="../media/image50.png"/><Relationship Id="rId27" Type="http://schemas.openxmlformats.org/officeDocument/2006/relationships/image" Target="../media/image51.png"/><Relationship Id="rId29" Type="http://schemas.openxmlformats.org/officeDocument/2006/relationships/image" Target="../media/image55.png"/><Relationship Id="rId51" Type="http://schemas.openxmlformats.org/officeDocument/2006/relationships/image" Target="../media/image75.png"/><Relationship Id="rId50" Type="http://schemas.openxmlformats.org/officeDocument/2006/relationships/image" Target="../media/image84.png"/><Relationship Id="rId11" Type="http://schemas.openxmlformats.org/officeDocument/2006/relationships/image" Target="../media/image92.png"/><Relationship Id="rId10" Type="http://schemas.openxmlformats.org/officeDocument/2006/relationships/image" Target="../media/image38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5" Type="http://schemas.openxmlformats.org/officeDocument/2006/relationships/image" Target="../media/image41.jpg"/><Relationship Id="rId14" Type="http://schemas.openxmlformats.org/officeDocument/2006/relationships/image" Target="../media/image42.png"/><Relationship Id="rId17" Type="http://schemas.openxmlformats.org/officeDocument/2006/relationships/image" Target="../media/image45.png"/><Relationship Id="rId16" Type="http://schemas.openxmlformats.org/officeDocument/2006/relationships/image" Target="../media/image52.png"/><Relationship Id="rId19" Type="http://schemas.openxmlformats.org/officeDocument/2006/relationships/image" Target="../media/image47.png"/><Relationship Id="rId18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2.jpg"/><Relationship Id="rId4" Type="http://schemas.openxmlformats.org/officeDocument/2006/relationships/image" Target="../media/image7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3.jpg"/><Relationship Id="rId4" Type="http://schemas.openxmlformats.org/officeDocument/2006/relationships/image" Target="../media/image102.png"/><Relationship Id="rId5" Type="http://schemas.openxmlformats.org/officeDocument/2006/relationships/image" Target="../media/image78.jpg"/><Relationship Id="rId6" Type="http://schemas.openxmlformats.org/officeDocument/2006/relationships/image" Target="../media/image8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0.jp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5" Type="http://schemas.openxmlformats.org/officeDocument/2006/relationships/image" Target="../media/image79.jpg"/><Relationship Id="rId6" Type="http://schemas.openxmlformats.org/officeDocument/2006/relationships/image" Target="../media/image89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7.jpg"/><Relationship Id="rId4" Type="http://schemas.openxmlformats.org/officeDocument/2006/relationships/hyperlink" Target="http://www.ethdenver.com" TargetMode="External"/><Relationship Id="rId5" Type="http://schemas.openxmlformats.org/officeDocument/2006/relationships/image" Target="../media/image73.png"/><Relationship Id="rId6" Type="http://schemas.openxmlformats.org/officeDocument/2006/relationships/image" Target="../media/image1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1.jpg"/><Relationship Id="rId4" Type="http://schemas.openxmlformats.org/officeDocument/2006/relationships/hyperlink" Target="https://partner.opolis.co/gitcoin/" TargetMode="External"/><Relationship Id="rId5" Type="http://schemas.openxmlformats.org/officeDocument/2006/relationships/image" Target="../media/image7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6.jpg"/><Relationship Id="rId4" Type="http://schemas.openxmlformats.org/officeDocument/2006/relationships/image" Target="../media/image103.png"/><Relationship Id="rId5" Type="http://schemas.openxmlformats.org/officeDocument/2006/relationships/image" Target="../media/image98.jpg"/><Relationship Id="rId6" Type="http://schemas.openxmlformats.org/officeDocument/2006/relationships/image" Target="../media/image10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Relationship Id="rId4" Type="http://schemas.openxmlformats.org/officeDocument/2006/relationships/hyperlink" Target="https://docs.google.com/document/d/1YzkD9wtPLFB38xLSbySkQVWiwOkgk_5Hg61fRpdTDl8/edit?usp=sharing" TargetMode="External"/><Relationship Id="rId5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73.png"/><Relationship Id="rId6" Type="http://schemas.openxmlformats.org/officeDocument/2006/relationships/hyperlink" Target="https://www.statista.com/statistics/921593/gig-economy-number-of-freelancers-us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9.jpg"/><Relationship Id="rId4" Type="http://schemas.openxmlformats.org/officeDocument/2006/relationships/image" Target="../media/image90.png"/><Relationship Id="rId5" Type="http://schemas.openxmlformats.org/officeDocument/2006/relationships/hyperlink" Target="http://opolis.co" TargetMode="External"/><Relationship Id="rId6" Type="http://schemas.openxmlformats.org/officeDocument/2006/relationships/hyperlink" Target="https://calendly.com/johnpalleropolis/opolis-investor" TargetMode="External"/><Relationship Id="rId7" Type="http://schemas.openxmlformats.org/officeDocument/2006/relationships/image" Target="../media/image9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2.png"/><Relationship Id="rId11" Type="http://schemas.openxmlformats.org/officeDocument/2006/relationships/image" Target="../media/image5.png"/><Relationship Id="rId10" Type="http://schemas.openxmlformats.org/officeDocument/2006/relationships/image" Target="../media/image73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hyperlink" Target="https://en.wikipedia.org/wiki/California_Assembly_Bill_5_(2019)" TargetMode="External"/><Relationship Id="rId5" Type="http://schemas.openxmlformats.org/officeDocument/2006/relationships/hyperlink" Target="https://en.wikipedia.org/wiki/Patient_Protection_and_Affordable_Care_Act" TargetMode="External"/><Relationship Id="rId6" Type="http://schemas.openxmlformats.org/officeDocument/2006/relationships/image" Target="../media/image73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76.png"/><Relationship Id="rId11" Type="http://schemas.openxmlformats.org/officeDocument/2006/relationships/image" Target="../media/image19.png"/><Relationship Id="rId10" Type="http://schemas.openxmlformats.org/officeDocument/2006/relationships/image" Target="../media/image22.png"/><Relationship Id="rId9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11095" t="704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30950" y="2841925"/>
            <a:ext cx="7002900" cy="406200"/>
          </a:xfrm>
          <a:prstGeom prst="rect">
            <a:avLst/>
          </a:prstGeom>
          <a:effectLst>
            <a:outerShdw blurRad="57150" rotWithShape="0" algn="bl" dir="5400000" dist="38100">
              <a:srgbClr val="000000">
                <a:alpha val="6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THE EMPLOYMENT COMMONS</a:t>
            </a:r>
            <a:endParaRPr sz="14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2880" r="3293" t="0"/>
          <a:stretch/>
        </p:blipFill>
        <p:spPr>
          <a:xfrm>
            <a:off x="370250" y="1605025"/>
            <a:ext cx="6383149" cy="123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62000"/>
              </a:srgbClr>
            </a:outerShdw>
          </a:effectLst>
        </p:spPr>
      </p:pic>
      <p:sp>
        <p:nvSpPr>
          <p:cNvPr id="57" name="Google Shape;57;p13"/>
          <p:cNvSpPr txBox="1"/>
          <p:nvPr/>
        </p:nvSpPr>
        <p:spPr>
          <a:xfrm>
            <a:off x="430950" y="3348153"/>
            <a:ext cx="8282100" cy="760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62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Payroll, Benefits &amp; Shared Services for the Independent Worker</a:t>
            </a:r>
            <a:endParaRPr b="1" sz="16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 Member-Owned Digital Employment Cooperative</a:t>
            </a:r>
            <a:endParaRPr b="1" sz="16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8664000" y="4615200"/>
            <a:ext cx="480000" cy="5283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3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2021</a:t>
            </a:r>
            <a:endParaRPr sz="1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3" y="0"/>
            <a:ext cx="907676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" name="Google Shape;161;p22"/>
          <p:cNvGraphicFramePr/>
          <p:nvPr/>
        </p:nvGraphicFramePr>
        <p:xfrm>
          <a:off x="307600" y="29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{66CC1DD8-ADF3-4FBC-AE56-AE19A9DB9B73}</a:tableStyleId>
              </a:tblPr>
              <a:tblGrid>
                <a:gridCol w="2392900"/>
                <a:gridCol w="846600"/>
                <a:gridCol w="904475"/>
                <a:gridCol w="1009475"/>
                <a:gridCol w="955625"/>
                <a:gridCol w="1063625"/>
                <a:gridCol w="1356100"/>
              </a:tblGrid>
              <a:tr h="57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accent1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COMPETITIVE LANDSCAPE</a:t>
                      </a:r>
                      <a:endParaRPr b="1" sz="1300">
                        <a:solidFill>
                          <a:schemeClr val="accent1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434343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(Raised $)</a:t>
                      </a:r>
                      <a:endParaRPr b="1" sz="1100">
                        <a:solidFill>
                          <a:srgbClr val="434343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Gusto</a:t>
                      </a:r>
                      <a:endParaRPr u="sng"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($516M)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TriNet</a:t>
                      </a:r>
                      <a:endParaRPr u="sng"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($440M)</a:t>
                      </a:r>
                      <a:endParaRPr u="sng"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JustWorks</a:t>
                      </a:r>
                      <a:endParaRPr u="sng"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($143M)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Catch</a:t>
                      </a:r>
                      <a:endParaRPr u="sng"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($8M)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Flock</a:t>
                      </a:r>
                      <a:endParaRPr u="sng"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($5.5M)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Opolis</a:t>
                      </a:r>
                      <a:endParaRPr b="1" u="sng"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(Raising $1.5M)</a:t>
                      </a:r>
                      <a:endParaRPr b="1" sz="1200"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7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Payroll &amp; Compliance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385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Employer of Record (EOR)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b="1" sz="1500">
                        <a:solidFill>
                          <a:schemeClr val="accent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9CB9C"/>
                    </a:solidFill>
                  </a:tcPr>
                </a:tc>
              </a:tr>
              <a:tr h="40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Group Healthcare (ACA)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b="1" sz="1500">
                        <a:solidFill>
                          <a:schemeClr val="accent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45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Worker/User Centric (B2C)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b="1" sz="1500">
                        <a:solidFill>
                          <a:schemeClr val="accent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43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Network-Based Governance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b="1" sz="1500">
                        <a:solidFill>
                          <a:schemeClr val="accent1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4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Shared Services Integration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2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2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2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</a:tr>
              <a:tr h="4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EOR Follows </a:t>
                      </a: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User</a:t>
                      </a: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 (not Corp)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44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24B5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Tokenized Rewards</a:t>
                      </a:r>
                      <a:endParaRPr>
                        <a:solidFill>
                          <a:srgbClr val="124B5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accent1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✘</a:t>
                      </a:r>
                      <a:endParaRPr sz="1200">
                        <a:solidFill>
                          <a:srgbClr val="CC0000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accent2"/>
                          </a:solidFill>
                          <a:latin typeface="Palanquin"/>
                          <a:ea typeface="Palanquin"/>
                          <a:cs typeface="Palanquin"/>
                          <a:sym typeface="Palanquin"/>
                        </a:rPr>
                        <a:t>✔</a:t>
                      </a:r>
                      <a:endParaRPr b="1" sz="1800">
                        <a:solidFill>
                          <a:schemeClr val="accent2"/>
                        </a:solidFill>
                        <a:latin typeface="Palanquin"/>
                        <a:ea typeface="Palanquin"/>
                        <a:cs typeface="Palanquin"/>
                        <a:sym typeface="Palanquin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sp>
        <p:nvSpPr>
          <p:cNvPr id="162" name="Google Shape;162;p22"/>
          <p:cNvSpPr txBox="1"/>
          <p:nvPr/>
        </p:nvSpPr>
        <p:spPr>
          <a:xfrm>
            <a:off x="307500" y="4591875"/>
            <a:ext cx="8529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*  Lead Investor			     Fidelity    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General Atlantic       USV</a:t>
            </a:r>
            <a:r>
              <a:rPr lang="en" sz="12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     	        Khosla	         Hartford		</a:t>
            </a:r>
            <a:endParaRPr sz="12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alanquin"/>
                <a:ea typeface="Palanquin"/>
                <a:cs typeface="Palanquin"/>
                <a:sym typeface="Palanquin"/>
              </a:rPr>
              <a:t>				   </a:t>
            </a:r>
            <a:endParaRPr sz="1200">
              <a:solidFill>
                <a:schemeClr val="dk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/>
        </p:nvSpPr>
        <p:spPr>
          <a:xfrm>
            <a:off x="230300" y="1330325"/>
            <a:ext cx="8761200" cy="4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ind SemiBold"/>
              <a:buChar char="●"/>
            </a:pP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$WORK incentivizes</a:t>
            </a: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 Members  to consume services &amp; make referrals </a:t>
            </a:r>
            <a:endParaRPr sz="1600">
              <a:solidFill>
                <a:schemeClr val="lt1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ind SemiBold"/>
              <a:buChar char="●"/>
            </a:pP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Patronage unit of account to determine share of d</a:t>
            </a: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ividends/future profits for Members </a:t>
            </a:r>
            <a:endParaRPr sz="1600">
              <a:solidFill>
                <a:schemeClr val="lt1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ind SemiBold"/>
              <a:buChar char="●"/>
            </a:pP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“Payroll Mining” block rewards distributed based on payroll volume growth thresholds</a:t>
            </a:r>
            <a:endParaRPr sz="1600">
              <a:solidFill>
                <a:schemeClr val="lt1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ind SemiBold"/>
              <a:buChar char="●"/>
            </a:pP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Members stake tokens to earn enhanced governance and additional $WORK tokens </a:t>
            </a:r>
            <a:endParaRPr sz="1600">
              <a:solidFill>
                <a:schemeClr val="lt1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ind SemiBold"/>
              <a:buChar char="●"/>
            </a:pP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Launching Q1 2021 immediately following Seed II Equity round completion</a:t>
            </a:r>
            <a:endParaRPr sz="1600">
              <a:solidFill>
                <a:schemeClr val="lt1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ind SemiBold"/>
              <a:buChar char="●"/>
            </a:pP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Employee</a:t>
            </a: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 Members, Coalition Members, &amp; Trustee Stakeholders (Team, Tech Contributors, Advisors &amp; Investors) receive $WORK for value contributions</a:t>
            </a:r>
            <a:endParaRPr sz="1600">
              <a:solidFill>
                <a:schemeClr val="lt1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ind SemiBold"/>
              <a:buChar char="●"/>
            </a:pPr>
            <a:r>
              <a:rPr lang="en" sz="1600">
                <a:solidFill>
                  <a:schemeClr val="lt1"/>
                </a:solidFill>
                <a:latin typeface="Hind SemiBold"/>
                <a:ea typeface="Hind SemiBold"/>
                <a:cs typeface="Hind SemiBold"/>
                <a:sym typeface="Hind SemiBold"/>
              </a:rPr>
              <a:t>No tokens will be sold</a:t>
            </a:r>
            <a:endParaRPr sz="1600">
              <a:solidFill>
                <a:schemeClr val="lt1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727800" y="193175"/>
            <a:ext cx="76884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$WORK</a:t>
            </a:r>
            <a:r>
              <a:rPr lang="en" sz="2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REWARDS SCALES MEMBERS &amp; VALUE  </a:t>
            </a:r>
            <a:endParaRPr sz="26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</a:t>
            </a:r>
            <a:r>
              <a:rPr lang="en" sz="2600" u="sng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Tokenomics Paper Here</a:t>
            </a:r>
            <a:r>
              <a:rPr lang="en" sz="2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)</a:t>
            </a:r>
            <a:endParaRPr sz="3000">
              <a:solidFill>
                <a:srgbClr val="FFFFFF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2825" y="3917750"/>
            <a:ext cx="6128775" cy="12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325" y="655425"/>
            <a:ext cx="1040451" cy="104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500" y="2585025"/>
            <a:ext cx="1263075" cy="12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913" y="2260312"/>
            <a:ext cx="1263075" cy="12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1475" y="883914"/>
            <a:ext cx="1614400" cy="30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50" y="1532825"/>
            <a:ext cx="1537991" cy="6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7">
            <a:alphaModFix/>
          </a:blip>
          <a:srcRect b="17972" l="12472" r="12480" t="17978"/>
          <a:stretch/>
        </p:blipFill>
        <p:spPr>
          <a:xfrm>
            <a:off x="5379573" y="1416266"/>
            <a:ext cx="1475750" cy="524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 rotWithShape="1">
          <a:blip r:embed="rId8">
            <a:alphaModFix/>
          </a:blip>
          <a:srcRect b="0" l="0" r="0" t="16359"/>
          <a:stretch/>
        </p:blipFill>
        <p:spPr>
          <a:xfrm>
            <a:off x="7648100" y="1168612"/>
            <a:ext cx="1191758" cy="6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6600" y="613400"/>
            <a:ext cx="1614399" cy="562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4" name="Google Shape;184;p24"/>
          <p:cNvPicPr preferRelativeResize="0"/>
          <p:nvPr/>
        </p:nvPicPr>
        <p:blipFill rotWithShape="1">
          <a:blip r:embed="rId10">
            <a:alphaModFix/>
          </a:blip>
          <a:srcRect b="11016" l="11762" r="11755" t="11016"/>
          <a:stretch/>
        </p:blipFill>
        <p:spPr>
          <a:xfrm>
            <a:off x="2515050" y="2322525"/>
            <a:ext cx="1208725" cy="88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idx="1" type="subTitle"/>
          </p:nvPr>
        </p:nvSpPr>
        <p:spPr>
          <a:xfrm>
            <a:off x="221875" y="146700"/>
            <a:ext cx="88458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COALITION FOR THE SELF-SOVEREIGN WORKER</a:t>
            </a:r>
            <a:endParaRPr sz="2900">
              <a:solidFill>
                <a:schemeClr val="accent1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54171" y="619519"/>
            <a:ext cx="3340950" cy="38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23324" y="4314519"/>
            <a:ext cx="859100" cy="828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496888" y="1118598"/>
            <a:ext cx="1538000" cy="52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0275" y="3246900"/>
            <a:ext cx="1026251" cy="102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47075" y="1937275"/>
            <a:ext cx="816000" cy="8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925693" y="3217135"/>
            <a:ext cx="1475751" cy="5774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2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1100" y="3406138"/>
            <a:ext cx="1208725" cy="5885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4" name="Google Shape;194;p2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904633" y="2163736"/>
            <a:ext cx="816000" cy="816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06173" y="4429400"/>
            <a:ext cx="660725" cy="6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804187" y="3778450"/>
            <a:ext cx="1076300" cy="10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282700" y="4528423"/>
            <a:ext cx="1757001" cy="4626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2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792450" y="4215330"/>
            <a:ext cx="2526202" cy="137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113325" y="3518032"/>
            <a:ext cx="1614401" cy="483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27657" y="466275"/>
            <a:ext cx="1327457" cy="7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6175" y="2184950"/>
            <a:ext cx="660725" cy="6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883175" y="1044414"/>
            <a:ext cx="956325" cy="352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3148650" y="968625"/>
            <a:ext cx="734525" cy="734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" name="Google Shape;204;p24"/>
          <p:cNvSpPr txBox="1"/>
          <p:nvPr/>
        </p:nvSpPr>
        <p:spPr>
          <a:xfrm>
            <a:off x="8154638" y="2664513"/>
            <a:ext cx="1475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🐋</a:t>
            </a:r>
            <a:endParaRPr sz="5200"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590850" y="775500"/>
            <a:ext cx="1208724" cy="1208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6" name="Google Shape;206;p2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66899" y="4020792"/>
            <a:ext cx="1880125" cy="42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549434" y="2848325"/>
            <a:ext cx="660725" cy="6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221742" y="3966573"/>
            <a:ext cx="1538000" cy="42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130737" y="3146937"/>
            <a:ext cx="859100" cy="8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531600" y="3514987"/>
            <a:ext cx="1475674" cy="41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971800" y="1547799"/>
            <a:ext cx="1356925" cy="918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2" name="Google Shape;212;p24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829550" y="2236673"/>
            <a:ext cx="660725" cy="6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221750" y="1440300"/>
            <a:ext cx="1026250" cy="102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24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778688" y="2051929"/>
            <a:ext cx="816000" cy="82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724825" y="3923472"/>
            <a:ext cx="734524" cy="734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6011413" y="2774863"/>
            <a:ext cx="1538003" cy="488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24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606480" y="1796825"/>
            <a:ext cx="1562465" cy="309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8" name="Google Shape;218;p24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6862150" y="1281858"/>
            <a:ext cx="660725" cy="93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6256625" y="2255200"/>
            <a:ext cx="2887376" cy="57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0" name="Google Shape;220;p24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8181500" y="3972000"/>
            <a:ext cx="815975" cy="8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685050" y="2957374"/>
            <a:ext cx="1835995" cy="4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5537725" y="3667812"/>
            <a:ext cx="1475699" cy="1475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3" name="Google Shape;223;p24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7921950" y="1796825"/>
            <a:ext cx="588550" cy="58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4" name="Google Shape;224;p24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6797422" y="4762484"/>
            <a:ext cx="1836003" cy="34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324775" y="1179926"/>
            <a:ext cx="1208724" cy="5199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24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461613" y="3667800"/>
            <a:ext cx="660726" cy="6607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7" name="Google Shape;227;p24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2112709" y="3270875"/>
            <a:ext cx="859100" cy="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 txBox="1"/>
          <p:nvPr/>
        </p:nvSpPr>
        <p:spPr>
          <a:xfrm>
            <a:off x="457200" y="1030825"/>
            <a:ext cx="8432700" cy="3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alanquin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Annual Commons Payroll Volume (ACPV): 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March21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ACPV -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$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3.4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MM;</a:t>
            </a: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~Est April21 - $4.9MM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Active Employee Members (including April 2021): 62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alanquin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Legal </a:t>
            </a: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Framework Built: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Platform prepared to onboard employees in several states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○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Currently focused on California, Colorado, Oregon, Tennessee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9:10 prospective Members who meet with Membership Steward signal intent to join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To date, 100% of active Members are due to referrals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B4DF5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857250" y="313775"/>
            <a:ext cx="7403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Traction &amp; Product/Market Fit</a:t>
            </a:r>
            <a:endParaRPr sz="3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/>
          <p:nvPr/>
        </p:nvSpPr>
        <p:spPr>
          <a:xfrm>
            <a:off x="457200" y="457200"/>
            <a:ext cx="584700" cy="4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B4DF5"/>
              </a:solidFill>
              <a:highlight>
                <a:srgbClr val="2B4DF5"/>
              </a:highlight>
            </a:endParaRPr>
          </a:p>
        </p:txBody>
      </p:sp>
      <p:pic>
        <p:nvPicPr>
          <p:cNvPr id="243" name="Google Shape;2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6"/>
          <p:cNvSpPr txBox="1"/>
          <p:nvPr/>
        </p:nvSpPr>
        <p:spPr>
          <a:xfrm>
            <a:off x="493725" y="338950"/>
            <a:ext cx="52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Accelerated ACPV Growth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152400" y="1334475"/>
            <a:ext cx="3368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alanquin"/>
              <a:buChar char="●"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28 New Members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 in April 2021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●"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Est 35%+ MoM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 Growth Projections through 2021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●"/>
            </a:pP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150+ “YES” Individuals in Onboarding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●"/>
            </a:pP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300+ Members by EOY 2021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●"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EOY EST ACPV ~40M</a:t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●"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$WORK launch designed for explosive growth</a:t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8100" y="971750"/>
            <a:ext cx="5532750" cy="39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3" y="0"/>
            <a:ext cx="907676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 txBox="1"/>
          <p:nvPr/>
        </p:nvSpPr>
        <p:spPr>
          <a:xfrm>
            <a:off x="555200" y="381000"/>
            <a:ext cx="14517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Team</a:t>
            </a:r>
            <a:endParaRPr sz="3400">
              <a:solidFill>
                <a:srgbClr val="43434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7323817" y="4165261"/>
            <a:ext cx="1943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Justin Moskowitz</a:t>
            </a:r>
            <a:endParaRPr sz="15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Marketing &amp; Adoption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4651369" y="1840588"/>
            <a:ext cx="1708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Eddie Pastore</a:t>
            </a:r>
            <a:endParaRPr sz="15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Co-Founder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Strategy &amp; Finance 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6603217" y="1873317"/>
            <a:ext cx="1708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Adam Dill</a:t>
            </a:r>
            <a:endParaRPr sz="15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CTO 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2431" y="510900"/>
            <a:ext cx="1307700" cy="1307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2564531" y="1854625"/>
            <a:ext cx="1843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John Paller</a:t>
            </a:r>
            <a:endParaRPr sz="15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Founder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Domain &amp; Adoption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5600567" y="4165261"/>
            <a:ext cx="1943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Hannah Oreskovich</a:t>
            </a:r>
            <a:endParaRPr sz="15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Communications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3816500" y="4165250"/>
            <a:ext cx="20460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Will Morgan</a:t>
            </a:r>
            <a:endParaRPr sz="15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Finance Steward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2039092" y="4165261"/>
            <a:ext cx="1943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Voith </a:t>
            </a:r>
            <a:r>
              <a:rPr lang="en" sz="1500">
                <a:solidFill>
                  <a:schemeClr val="accent1"/>
                </a:solidFill>
                <a:highlight>
                  <a:srgbClr val="FFFFFF"/>
                </a:highlight>
                <a:latin typeface="Hind"/>
                <a:ea typeface="Hind"/>
                <a:cs typeface="Hind"/>
                <a:sym typeface="Hind"/>
              </a:rPr>
              <a:t>Mascarenhas</a:t>
            </a:r>
            <a:endParaRPr sz="1500">
              <a:solidFill>
                <a:schemeClr val="accent1"/>
              </a:solidFill>
              <a:highlight>
                <a:srgbClr val="FFFFFF"/>
              </a:highlight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Lead Developer - Web3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62" name="Google Shape;262;p27"/>
          <p:cNvPicPr preferRelativeResize="0"/>
          <p:nvPr/>
        </p:nvPicPr>
        <p:blipFill rotWithShape="1">
          <a:blip r:embed="rId6">
            <a:alphaModFix/>
          </a:blip>
          <a:srcRect b="7089" l="0" r="0" t="7080"/>
          <a:stretch/>
        </p:blipFill>
        <p:spPr>
          <a:xfrm>
            <a:off x="601525" y="2758300"/>
            <a:ext cx="1395000" cy="139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359306" y="4158600"/>
            <a:ext cx="1843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Joshua Lapidus</a:t>
            </a:r>
            <a:endParaRPr sz="15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Hind"/>
                <a:ea typeface="Hind"/>
                <a:cs typeface="Hind"/>
                <a:sym typeface="Hind"/>
              </a:rPr>
              <a:t>Membership &amp; Community</a:t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276" y="2734551"/>
            <a:ext cx="1431474" cy="144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01568" y="453320"/>
            <a:ext cx="1369418" cy="137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16525" y="-158758"/>
            <a:ext cx="9525077" cy="5357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 txBox="1"/>
          <p:nvPr/>
        </p:nvSpPr>
        <p:spPr>
          <a:xfrm>
            <a:off x="457200" y="726025"/>
            <a:ext cx="8432700" cy="3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alanquin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Framework Built: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Platform prepared to onboard employees nationally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ind"/>
              <a:buChar char="○"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Currently focused on California, Colorado, Oregon, Tennessee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alanquin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Web3 Credibility: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Founded</a:t>
            </a:r>
            <a:r>
              <a:rPr lang="en">
                <a:solidFill>
                  <a:schemeClr val="accent1"/>
                </a:solidFill>
                <a:latin typeface="Hind SemiBold"/>
                <a:ea typeface="Hind SemiBold"/>
                <a:cs typeface="Hind SemiBold"/>
                <a:sym typeface="Hind SemiBold"/>
              </a:rPr>
              <a:t> </a:t>
            </a:r>
            <a:r>
              <a:rPr lang="en" u="sng">
                <a:solidFill>
                  <a:schemeClr val="accent1"/>
                </a:solidFill>
                <a:latin typeface="Hind SemiBold"/>
                <a:ea typeface="Hind SemiBold"/>
                <a:cs typeface="Hind SemiBold"/>
                <a:sym typeface="Hind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ETHDenver</a:t>
            </a:r>
            <a:r>
              <a:rPr lang="en">
                <a:solidFill>
                  <a:schemeClr val="accent1"/>
                </a:solidFill>
                <a:latin typeface="Hind SemiBold"/>
                <a:ea typeface="Hind SemiBold"/>
                <a:cs typeface="Hind SemiBold"/>
                <a:sym typeface="Hind SemiBold"/>
              </a:rPr>
              <a:t>.</a:t>
            </a:r>
            <a:r>
              <a:rPr lang="en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15 top ETH projects collaborating on technology integrations.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alanquin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Deep HR Experience: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Over 35K total W2’s over 10+ years in 36 US states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alanquin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High Volume Payroll &amp; Benefits: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Processed 1400 employees/week &amp; 25MM payroll annually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Palanquin"/>
              <a:buChar char="●"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Exit in HR Space: </a:t>
            </a: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Built &amp; exited 5th largest staffing firm in Colorado</a:t>
            </a:r>
            <a:endParaRPr b="1" sz="3100">
              <a:solidFill>
                <a:srgbClr val="FFFFFF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73" name="Google Shape;2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 rotWithShape="1">
          <a:blip r:embed="rId6">
            <a:alphaModFix/>
          </a:blip>
          <a:srcRect b="23812" l="-4847" r="46588" t="1162"/>
          <a:stretch/>
        </p:blipFill>
        <p:spPr>
          <a:xfrm flipH="1">
            <a:off x="1" y="4229100"/>
            <a:ext cx="664999" cy="91440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8"/>
          <p:cNvSpPr txBox="1"/>
          <p:nvPr/>
        </p:nvSpPr>
        <p:spPr>
          <a:xfrm>
            <a:off x="3030075" y="313775"/>
            <a:ext cx="3061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Opolis?</a:t>
            </a:r>
            <a:endParaRPr sz="3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3" y="0"/>
            <a:ext cx="907676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504450" y="673750"/>
            <a:ext cx="8325300" cy="42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alanquin"/>
              <a:buChar char="●"/>
            </a:pPr>
            <a:r>
              <a:rPr b="1"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Raising up to $5M on a Series Seed II Preferred Equity Round. </a:t>
            </a: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Previously raised $1.1M in Series Seed &amp; $500K in Convertible Notes.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alanquin"/>
              <a:buChar char="●"/>
            </a:pPr>
            <a:r>
              <a:rPr b="1"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Next 500 Members:  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24B5F"/>
              </a:buClr>
              <a:buSzPts val="1400"/>
              <a:buFont typeface="Palanquin"/>
              <a:buChar char="○"/>
            </a:pP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Build to 100 Coalition Members</a:t>
            </a:r>
            <a:r>
              <a:rPr lang="en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 &amp; </a:t>
            </a:r>
            <a:r>
              <a:rPr lang="en" u="sng">
                <a:solidFill>
                  <a:schemeClr val="hlink"/>
                </a:solidFill>
                <a:latin typeface="Hind"/>
                <a:ea typeface="Hind"/>
                <a:cs typeface="Hind"/>
                <a:sym typeface="Hind"/>
                <a:hlinkClick r:id="rId4"/>
              </a:rPr>
              <a:t>Landing Pages</a:t>
            </a:r>
            <a:endParaRPr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alanquin"/>
              <a:buChar char="○"/>
            </a:pP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Aggressive targeted B2C advertising &amp; marketing campaign (Google Ads, Facebook, Twitter)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alanquin"/>
              <a:buChar char="○"/>
            </a:pP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Freelancer Pools Targeted Advertising:</a:t>
            </a:r>
            <a:r>
              <a:rPr b="1"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Github, UpWork, Uber, Lyft, Various Podcasts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Hind"/>
              <a:buChar char="●"/>
            </a:pPr>
            <a:r>
              <a:rPr b="1"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Expanding US Footprint: </a:t>
            </a:r>
            <a:endParaRPr b="1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Hind"/>
              <a:buChar char="○"/>
            </a:pP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Invest in compliance requirement for more states to offer services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Hind"/>
              <a:buChar char="○"/>
            </a:pP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Hire more development and membership-team resources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alanquin"/>
              <a:buChar char="●"/>
            </a:pPr>
            <a:r>
              <a:rPr b="1"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Ongoing Tech Buildout: </a:t>
            </a: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Member onboarding &amp; dashboard live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Palanquin"/>
              <a:buChar char="○"/>
            </a:pPr>
            <a:r>
              <a:rPr b="1"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2021 Roadmap: </a:t>
            </a: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extend dashboard features, DEO/Guild Governance, invoicing, and third-party integrations</a:t>
            </a:r>
            <a:endParaRPr b="1" sz="3000">
              <a:solidFill>
                <a:srgbClr val="666666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/>
        </p:nvSpPr>
        <p:spPr>
          <a:xfrm>
            <a:off x="137575" y="268825"/>
            <a:ext cx="85659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Raise, Use of Funds &amp; Member Adoption</a:t>
            </a:r>
            <a:endParaRPr sz="30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493725" y="338950"/>
            <a:ext cx="865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$WORK, Genesis Allocation &amp; Investor Rewards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-43375" y="953475"/>
            <a:ext cx="4749600" cy="3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Palanquin"/>
              <a:buChar char="●"/>
            </a:pP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150M $WORK at the Genesis Allocation (of 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315M total) to Trustee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●"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Event 1: 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67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% immediately allocated to Trustee cap table  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○"/>
            </a:pP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20% vested immediately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○"/>
            </a:pP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4 years vesting for remainder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○"/>
            </a:pP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Ally Bonus based on Investment Amount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●"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Event 2: 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Upon sale or liquidation of Opolis, investors receive pro rata of purchase price 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with 1x liquidation preference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Hind"/>
              <a:buChar char="●"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Event 3: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 Investors are entitled to pro rata of remaining Trustee Treasury upon sale/liquidation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93" name="Google Shape;293;p30" title="Chart"/>
          <p:cNvPicPr preferRelativeResize="0"/>
          <p:nvPr/>
        </p:nvPicPr>
        <p:blipFill rotWithShape="1">
          <a:blip r:embed="rId6">
            <a:alphaModFix/>
          </a:blip>
          <a:srcRect b="7000" l="0" r="0" t="7000"/>
          <a:stretch/>
        </p:blipFill>
        <p:spPr>
          <a:xfrm>
            <a:off x="4953000" y="1248975"/>
            <a:ext cx="4081199" cy="25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/>
        </p:nvSpPr>
        <p:spPr>
          <a:xfrm>
            <a:off x="179100" y="-754575"/>
            <a:ext cx="9051600" cy="3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$WORK Rewards &amp; Multipliers</a:t>
            </a:r>
            <a:endParaRPr b="1" sz="30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NO $WORK ARE SOLD.  EXAMPLE BASED ON $25M PRE-MONEY VALUATION.* </a:t>
            </a:r>
            <a:r>
              <a:rPr b="1" lang="en" sz="12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/>
              </a:rPr>
              <a:t>FULL TOKENOMICS HERE.</a:t>
            </a:r>
            <a:endParaRPr b="1" sz="12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p31"/>
          <p:cNvGraphicFramePr/>
          <p:nvPr/>
        </p:nvGraphicFramePr>
        <p:xfrm>
          <a:off x="792525" y="97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{66CC1DD8-ADF3-4FBC-AE56-AE19A9DB9B73}</a:tableStyleId>
              </a:tblPr>
              <a:tblGrid>
                <a:gridCol w="1122775"/>
                <a:gridCol w="1002125"/>
                <a:gridCol w="736175"/>
                <a:gridCol w="924400"/>
                <a:gridCol w="1004025"/>
                <a:gridCol w="984300"/>
                <a:gridCol w="764300"/>
                <a:gridCol w="1020825"/>
              </a:tblGrid>
              <a:tr h="61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Investor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Tier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Investor $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% 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Equity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Base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$WORK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Ally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Bonus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Total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$WORK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20% Vested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4YR 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ind"/>
                          <a:ea typeface="Hind"/>
                          <a:cs typeface="Hind"/>
                          <a:sym typeface="Hind"/>
                        </a:rPr>
                        <a:t>Vest</a:t>
                      </a:r>
                      <a:endParaRPr b="1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Investor I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50,000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0.16%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162,598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50,000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212,598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42,520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170,079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Investor II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100,000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0.33%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325,197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150,000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475,197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95,039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380,157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Investor III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150,000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0.49%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487,795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300,000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787,795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157,559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630,236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Investor IV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200,000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0.65%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650,393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500,000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1,150,393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230,079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920,315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Investor V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250,000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0.81%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812,992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750,000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1,562,992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312,598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1,250,393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Investor VI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500,000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1.63%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1,625,983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2,000,000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3,625,983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725,197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2,900,787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Investor VII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750,000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2.44%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2,438,975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3,750,000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6,188,975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1,237,795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4,951,180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Lead (FILLED)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1,000,000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3.25%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3,251,966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5,500,000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8,751,966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1,750,393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Hind"/>
                          <a:ea typeface="Hind"/>
                          <a:cs typeface="Hind"/>
                          <a:sym typeface="Hind"/>
                        </a:rPr>
                        <a:t>7,001,573</a:t>
                      </a:r>
                      <a:endParaRPr sz="1200"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302" name="Google Shape;302;p31"/>
          <p:cNvSpPr txBox="1"/>
          <p:nvPr/>
        </p:nvSpPr>
        <p:spPr>
          <a:xfrm>
            <a:off x="760225" y="4867275"/>
            <a:ext cx="73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*Numbers are directional. Valuation is yet to be finalized with investors. Final #’s will be disclosed prior to close. 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68" y="0"/>
            <a:ext cx="907676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480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-100" y="134975"/>
            <a:ext cx="9144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WORKERS MOVING TO </a:t>
            </a:r>
            <a:r>
              <a:rPr b="1" lang="en" sz="30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INDEPENDENCE</a:t>
            </a:r>
            <a:endParaRPr b="1" sz="30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1567100" y="1342175"/>
            <a:ext cx="4963200" cy="1135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124B5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>
            <a:endCxn id="69" idx="1"/>
          </p:cNvCxnSpPr>
          <p:nvPr/>
        </p:nvCxnSpPr>
        <p:spPr>
          <a:xfrm flipH="1" rot="10800000">
            <a:off x="1629150" y="1828275"/>
            <a:ext cx="4871400" cy="11415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E6B8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4"/>
          <p:cNvSpPr txBox="1"/>
          <p:nvPr/>
        </p:nvSpPr>
        <p:spPr>
          <a:xfrm>
            <a:off x="6568100" y="2256225"/>
            <a:ext cx="226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Full Time (W2) Employees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568100" y="1610725"/>
            <a:ext cx="204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Contractors / Freelance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053150" y="4663725"/>
            <a:ext cx="644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https://www.statista.com/statistics/921593/gig-economy-number-of-freelancers-us/</a:t>
            </a:r>
            <a:endParaRPr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053150" y="3765575"/>
            <a:ext cx="4871400" cy="10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Total US Labor Force (2020)		   	160M (2019)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Full Time Employees in US 		   	130M (2019)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Freelancers/Contractors in US 	   	57M  (2019)</a:t>
            </a:r>
            <a:endParaRPr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Projected Freelancers/Contractors	90M (2028)</a:t>
            </a:r>
            <a:r>
              <a:rPr lang="en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</p:txBody>
      </p:sp>
      <p:cxnSp>
        <p:nvCxnSpPr>
          <p:cNvPr id="74" name="Google Shape;74;p14"/>
          <p:cNvCxnSpPr/>
          <p:nvPr/>
        </p:nvCxnSpPr>
        <p:spPr>
          <a:xfrm>
            <a:off x="1327125" y="982225"/>
            <a:ext cx="0" cy="248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/>
          <p:nvPr/>
        </p:nvCxnSpPr>
        <p:spPr>
          <a:xfrm rot="10800000">
            <a:off x="1332000" y="3464125"/>
            <a:ext cx="540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4"/>
          <p:cNvSpPr txBox="1"/>
          <p:nvPr/>
        </p:nvSpPr>
        <p:spPr>
          <a:xfrm>
            <a:off x="6500550" y="1400325"/>
            <a:ext cx="431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740552" y="1129725"/>
            <a:ext cx="5013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F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4B5F"/>
                </a:solidFill>
                <a:latin typeface="Hind SemiBold"/>
                <a:ea typeface="Hind SemiBold"/>
                <a:cs typeface="Hind SemiBold"/>
                <a:sym typeface="Hind SemiBold"/>
              </a:rPr>
              <a:t>130M</a:t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4B5F"/>
                </a:solidFill>
                <a:latin typeface="Hind SemiBold"/>
                <a:ea typeface="Hind SemiBold"/>
                <a:cs typeface="Hind SemiBold"/>
                <a:sym typeface="Hind SemiBold"/>
              </a:rPr>
              <a:t>90M	</a:t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4B5F"/>
                </a:solidFill>
                <a:latin typeface="Hind SemiBold"/>
                <a:ea typeface="Hind SemiBold"/>
                <a:cs typeface="Hind SemiBold"/>
                <a:sym typeface="Hind SemiBold"/>
              </a:rPr>
              <a:t>57M</a:t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266888" y="3404763"/>
            <a:ext cx="6020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24B5F"/>
                </a:solidFill>
                <a:latin typeface="Hind SemiBold"/>
                <a:ea typeface="Hind SemiBold"/>
                <a:cs typeface="Hind SemiBold"/>
                <a:sym typeface="Hind SemiBold"/>
              </a:rPr>
              <a:t>2019							   2025			             2028</a:t>
            </a:r>
            <a:endParaRPr sz="900">
              <a:solidFill>
                <a:srgbClr val="124B5F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2"/>
          <p:cNvPicPr preferRelativeResize="0"/>
          <p:nvPr/>
        </p:nvPicPr>
        <p:blipFill rotWithShape="1">
          <a:blip r:embed="rId3">
            <a:alphaModFix/>
          </a:blip>
          <a:srcRect b="0" l="0" r="10015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196" y="3937257"/>
            <a:ext cx="220950" cy="2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>
            <p:ph idx="1" type="subTitle"/>
          </p:nvPr>
        </p:nvSpPr>
        <p:spPr>
          <a:xfrm>
            <a:off x="784500" y="3029375"/>
            <a:ext cx="7002900" cy="20367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3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THE EMPLOYMENT COMMONS</a:t>
            </a:r>
            <a:endParaRPr b="1" sz="1800">
              <a:solidFill>
                <a:schemeClr val="lt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1"/>
                </a:solidFill>
                <a:latin typeface="Palanquin"/>
                <a:ea typeface="Palanquin"/>
                <a:cs typeface="Palanquin"/>
                <a:sym typeface="Palanquin"/>
              </a:rPr>
              <a:t>John Paller - Executive Steward</a:t>
            </a:r>
            <a:endParaRPr b="1" sz="1400">
              <a:solidFill>
                <a:schemeClr val="accent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john@opolis.co</a:t>
            </a:r>
            <a:endParaRPr b="1" sz="1400">
              <a:solidFill>
                <a:schemeClr val="lt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     @PallerJohn </a:t>
            </a:r>
            <a:r>
              <a:rPr b="1" lang="en" sz="1400">
                <a:solidFill>
                  <a:srgbClr val="FF0000"/>
                </a:solidFill>
                <a:latin typeface="Palanquin"/>
                <a:ea typeface="Palanquin"/>
                <a:cs typeface="Palanquin"/>
                <a:sym typeface="Palanquin"/>
              </a:rPr>
              <a:t>     </a:t>
            </a:r>
            <a:r>
              <a:rPr b="1" lang="en" sz="1400" u="sng">
                <a:solidFill>
                  <a:schemeClr val="hlink"/>
                </a:solidFill>
                <a:latin typeface="Palanquin"/>
                <a:ea typeface="Palanquin"/>
                <a:cs typeface="Palanquin"/>
                <a:sym typeface="Palanquin"/>
                <a:hlinkClick r:id="rId5"/>
              </a:rPr>
              <a:t> opolis.co</a:t>
            </a:r>
            <a:endParaRPr b="1" sz="1400">
              <a:solidFill>
                <a:schemeClr val="lt1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Palanquin"/>
                <a:ea typeface="Palanquin"/>
                <a:cs typeface="Palanquin"/>
                <a:sym typeface="Palanquin"/>
                <a:hlinkClick r:id="rId6"/>
              </a:rPr>
              <a:t>Grab some time on my calendar</a:t>
            </a:r>
            <a:endParaRPr b="1" sz="1400">
              <a:solidFill>
                <a:schemeClr val="lt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784500" y="4514675"/>
            <a:ext cx="7928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alanquin"/>
                <a:ea typeface="Palanquin"/>
                <a:cs typeface="Palanquin"/>
                <a:sym typeface="Palanquin"/>
              </a:rPr>
              <a:t>Payroll, Benefits, and Shared Services for the Independent Worker</a:t>
            </a:r>
            <a:endParaRPr>
              <a:solidFill>
                <a:schemeClr val="lt1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pic>
        <p:nvPicPr>
          <p:cNvPr id="311" name="Google Shape;311;p32"/>
          <p:cNvPicPr preferRelativeResize="0"/>
          <p:nvPr/>
        </p:nvPicPr>
        <p:blipFill rotWithShape="1">
          <a:blip r:embed="rId7">
            <a:alphaModFix/>
          </a:blip>
          <a:srcRect b="0" l="2880" r="3293" t="0"/>
          <a:stretch/>
        </p:blipFill>
        <p:spPr>
          <a:xfrm>
            <a:off x="784500" y="1206200"/>
            <a:ext cx="6815823" cy="1320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9525">
              <a:srgbClr val="000000">
                <a:alpha val="34000"/>
              </a:srgbClr>
            </a:outerShdw>
          </a:effectLst>
        </p:spPr>
      </p:pic>
      <p:sp>
        <p:nvSpPr>
          <p:cNvPr id="312" name="Google Shape;312;p32"/>
          <p:cNvSpPr txBox="1"/>
          <p:nvPr>
            <p:ph idx="1" type="subTitle"/>
          </p:nvPr>
        </p:nvSpPr>
        <p:spPr>
          <a:xfrm>
            <a:off x="8664000" y="4615200"/>
            <a:ext cx="480000" cy="528300"/>
          </a:xfrm>
          <a:prstGeom prst="rect">
            <a:avLst/>
          </a:prstGeom>
          <a:effectLst>
            <a:outerShdw blurRad="57150" rotWithShape="0" algn="bl" dir="5400000" dist="9525">
              <a:srgbClr val="000000">
                <a:alpha val="3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2021</a:t>
            </a:r>
            <a:endParaRPr sz="1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92500" y="700725"/>
            <a:ext cx="9051600" cy="3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EXISTING TECHNOLOGY &amp; FRAMEWORKS B2B</a:t>
            </a:r>
            <a:endParaRPr b="1" sz="30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66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Employment frameworks &amp; HR Tech are designed for corporations, not individuals</a:t>
            </a:r>
            <a:endParaRPr sz="24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Workers desire freedom and flexibility</a:t>
            </a:r>
            <a:endParaRPr sz="24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Employers desire less risk and lower costs</a:t>
            </a:r>
            <a:endParaRPr sz="24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Existing systems for employment do not support either goal</a:t>
            </a:r>
            <a:endParaRPr sz="24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89300" y="294175"/>
            <a:ext cx="8165400" cy="3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IS OPOLIS?</a:t>
            </a:r>
            <a:endParaRPr sz="36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5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666666"/>
                </a:solidFill>
                <a:latin typeface="Hind SemiBold"/>
                <a:ea typeface="Hind SemiBold"/>
                <a:cs typeface="Hind SemiBold"/>
                <a:sym typeface="Hind SemiBold"/>
              </a:rPr>
              <a:t>A Digital Employment Cooperative offering independent workers fully portable benefits, payroll, &amp; shared services while maintaining 100% compliance.</a:t>
            </a:r>
            <a:endParaRPr sz="2300">
              <a:solidFill>
                <a:srgbClr val="666666"/>
              </a:solidFill>
              <a:latin typeface="Hind SemiBold"/>
              <a:ea typeface="Hind SemiBold"/>
              <a:cs typeface="Hind SemiBold"/>
              <a:sym typeface="Hind SemiBold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3" y="0"/>
            <a:ext cx="907676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0" y="264250"/>
            <a:ext cx="9144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Meet Emily: Employment Isn’t Built for Freelancers Like Her </a:t>
            </a:r>
            <a:endParaRPr sz="25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462888" y="1470925"/>
            <a:ext cx="185400" cy="185100"/>
          </a:xfrm>
          <a:prstGeom prst="plus">
            <a:avLst>
              <a:gd fmla="val 25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951" y="4410025"/>
            <a:ext cx="185258" cy="1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0593" y="1002997"/>
            <a:ext cx="230000" cy="18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01780" y="2167785"/>
            <a:ext cx="307625" cy="18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0580" y="2825136"/>
            <a:ext cx="230000" cy="202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0605" y="3698673"/>
            <a:ext cx="230000" cy="2149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/>
        </p:nvSpPr>
        <p:spPr>
          <a:xfrm>
            <a:off x="3764725" y="1274425"/>
            <a:ext cx="48105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8761D"/>
                </a:solidFill>
                <a:latin typeface="Hind"/>
                <a:ea typeface="Hind"/>
                <a:cs typeface="Hind"/>
                <a:sym typeface="Hind"/>
              </a:rPr>
              <a:t>Loves the Flexibility</a:t>
            </a:r>
            <a:r>
              <a:rPr b="1"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of being a Freelancer</a:t>
            </a:r>
            <a:endParaRPr sz="13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As an </a:t>
            </a: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individual</a:t>
            </a: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 consumer, she has</a:t>
            </a: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b="1" lang="en" sz="1300">
                <a:solidFill>
                  <a:srgbClr val="DF0000"/>
                </a:solidFill>
                <a:latin typeface="Hind"/>
                <a:ea typeface="Hind"/>
                <a:cs typeface="Hind"/>
                <a:sym typeface="Hind"/>
              </a:rPr>
              <a:t>zero purchasing power</a:t>
            </a: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 for health insurance &amp; related benefits</a:t>
            </a:r>
            <a:endParaRPr sz="13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DF0000"/>
                </a:solidFill>
                <a:latin typeface="Hind"/>
                <a:ea typeface="Hind"/>
                <a:cs typeface="Hind"/>
                <a:sym typeface="Hind"/>
              </a:rPr>
              <a:t>Her health benefits costs are $3600/year more</a:t>
            </a:r>
            <a:r>
              <a:rPr lang="en" sz="1300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than when she was W2</a:t>
            </a:r>
            <a:endParaRPr sz="13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DF0000"/>
                </a:solidFill>
                <a:latin typeface="Hind"/>
                <a:ea typeface="Hind"/>
                <a:cs typeface="Hind"/>
                <a:sym typeface="Hind"/>
              </a:rPr>
              <a:t>Spends $3K+/year</a:t>
            </a:r>
            <a:r>
              <a:rPr b="1" lang="en" sz="1300">
                <a:solidFill>
                  <a:srgbClr val="DF0000"/>
                </a:solidFill>
                <a:latin typeface="Hind"/>
                <a:ea typeface="Hind"/>
                <a:cs typeface="Hind"/>
                <a:sym typeface="Hind"/>
              </a:rPr>
              <a:t> for 3 different softwares and 3 different advisors</a:t>
            </a:r>
            <a:r>
              <a:rPr lang="en" sz="1300">
                <a:solidFill>
                  <a:srgbClr val="DF0000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to handle back-office, compliance, retirement, payroll, insurances &amp; tax filings</a:t>
            </a:r>
            <a:endParaRPr sz="13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Has 6 customers at any one time; </a:t>
            </a:r>
            <a:r>
              <a:rPr b="1" lang="en" sz="1300">
                <a:solidFill>
                  <a:srgbClr val="DF0000"/>
                </a:solidFill>
                <a:latin typeface="Hind"/>
                <a:ea typeface="Hind"/>
                <a:cs typeface="Hind"/>
                <a:sym typeface="Hind"/>
              </a:rPr>
              <a:t>j</a:t>
            </a:r>
            <a:r>
              <a:rPr b="1" lang="en" sz="1300">
                <a:solidFill>
                  <a:srgbClr val="DF0000"/>
                </a:solidFill>
                <a:latin typeface="Hind"/>
                <a:ea typeface="Hind"/>
                <a:cs typeface="Hind"/>
                <a:sym typeface="Hind"/>
              </a:rPr>
              <a:t>uggles up to 30 revenue streams annually</a:t>
            </a:r>
            <a:endParaRPr b="1" sz="1300">
              <a:solidFill>
                <a:srgbClr val="DF0000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Has </a:t>
            </a:r>
            <a:r>
              <a:rPr b="1" lang="en" sz="1300">
                <a:solidFill>
                  <a:srgbClr val="DF0000"/>
                </a:solidFill>
                <a:latin typeface="Hind"/>
                <a:ea typeface="Hind"/>
                <a:cs typeface="Hind"/>
                <a:sym typeface="Hind"/>
              </a:rPr>
              <a:t>401(k)s from 2 former employers</a:t>
            </a:r>
            <a:r>
              <a:rPr lang="en" sz="1300">
                <a:solidFill>
                  <a:srgbClr val="124B5F"/>
                </a:solidFill>
                <a:latin typeface="Hind"/>
                <a:ea typeface="Hind"/>
                <a:cs typeface="Hind"/>
                <a:sym typeface="Hind"/>
              </a:rPr>
              <a:t> with nowhere to consolidate them</a:t>
            </a:r>
            <a:endParaRPr sz="2300">
              <a:solidFill>
                <a:srgbClr val="353A40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2B4DF5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00925" y="2964625"/>
            <a:ext cx="275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Occupation: </a:t>
            </a:r>
            <a:r>
              <a:rPr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Software Developer </a:t>
            </a:r>
            <a:r>
              <a:rPr b="1"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Experience: </a:t>
            </a:r>
            <a:r>
              <a:rPr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6</a:t>
            </a:r>
            <a:r>
              <a:rPr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 Years</a:t>
            </a:r>
            <a:endParaRPr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Employment: </a:t>
            </a:r>
            <a:r>
              <a:rPr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Freelance/Gig</a:t>
            </a:r>
            <a:endParaRPr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Customer Location: </a:t>
            </a:r>
            <a:r>
              <a:rPr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Global</a:t>
            </a:r>
            <a:endParaRPr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# Customers: </a:t>
            </a:r>
            <a:r>
              <a:rPr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12-30 Annually</a:t>
            </a:r>
            <a:endParaRPr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8450" y="723850"/>
            <a:ext cx="1846755" cy="25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3" y="0"/>
            <a:ext cx="907676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2331225" y="1688775"/>
            <a:ext cx="6498600" cy="31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64B7A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500"/>
              <a:buFont typeface="Palanquin"/>
              <a:buChar char="✔"/>
            </a:pP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1-stop shop: </a:t>
            </a:r>
            <a:r>
              <a:rPr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Emily receives</a:t>
            </a:r>
            <a:r>
              <a:rPr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 compliance, benefits, payroll, insurances &amp; tax filings completed in a single platform, </a:t>
            </a: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saving $3000 per year</a:t>
            </a:r>
            <a:endParaRPr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500"/>
              <a:buFont typeface="Hind"/>
              <a:buChar char="✔"/>
            </a:pP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She receives services tailored to individuals, not businesses</a:t>
            </a:r>
            <a:endParaRPr b="1"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500"/>
              <a:buFont typeface="Palanquin"/>
              <a:buChar char="✔"/>
            </a:pP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Consolidated her 401(k)s </a:t>
            </a:r>
            <a:r>
              <a:rPr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into a single account she controls</a:t>
            </a:r>
            <a:endParaRPr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500"/>
              <a:buFont typeface="Palanquin"/>
              <a:buChar char="✔"/>
            </a:pPr>
            <a:r>
              <a:rPr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Emily </a:t>
            </a: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found a health insurance plan better than what she could buy on a state exchange at 30% less in monthly cost</a:t>
            </a:r>
            <a:endParaRPr b="1"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500"/>
              <a:buFont typeface="Palanquin"/>
              <a:buChar char="✔"/>
            </a:pPr>
            <a:r>
              <a:rPr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Doesn’t have to become an employee of Lyft when she drives for them on the weekends</a:t>
            </a:r>
            <a:r>
              <a:rPr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 (</a:t>
            </a: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satisfies </a:t>
            </a:r>
            <a:r>
              <a:rPr b="1" lang="en" sz="1500" u="sng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AB5</a:t>
            </a: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b="1" lang="en" sz="1500" u="sng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ACA</a:t>
            </a: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 and other compliance rules</a:t>
            </a: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)</a:t>
            </a:r>
            <a:endParaRPr b="1"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500"/>
              <a:buFont typeface="Palanquin"/>
              <a:buChar char="✔"/>
            </a:pPr>
            <a:r>
              <a:rPr b="1" lang="en" sz="15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All of her income from various streams can flow into one W2 paycheck </a:t>
            </a:r>
            <a:endParaRPr b="1" sz="15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353A40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2B4DF5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127000" y="148175"/>
            <a:ext cx="878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Opolis Commons: Worker-Centric Employment Solutions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74" y="872376"/>
            <a:ext cx="1832825" cy="25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43" y="0"/>
            <a:ext cx="907676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idx="1" type="subTitle"/>
          </p:nvPr>
        </p:nvSpPr>
        <p:spPr>
          <a:xfrm>
            <a:off x="378350" y="273550"/>
            <a:ext cx="3619200" cy="22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COMPREHENSIVE</a:t>
            </a:r>
            <a:endParaRPr sz="32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MEMBER BENEFITS</a:t>
            </a:r>
            <a:endParaRPr sz="2600">
              <a:solidFill>
                <a:srgbClr val="434343"/>
              </a:solidFill>
              <a:latin typeface="Palanquin Dark"/>
              <a:ea typeface="Palanquin Dark"/>
              <a:cs typeface="Palanquin Dark"/>
              <a:sym typeface="Palanquin Dark"/>
            </a:endParaRPr>
          </a:p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4457125" y="1150575"/>
            <a:ext cx="4534500" cy="3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Premium Group Medical </a:t>
            </a: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&amp;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VSP Vision </a:t>
            </a: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(BCBS) </a:t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Group Dental Insurance (United)</a:t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Customizable PTO &amp; Holiday Policy (optional)</a:t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Insurances: 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l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ife, long-term disability, short-term disability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Retirement: 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g</a:t>
            </a:r>
            <a:r>
              <a:rPr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roup 401(k), Individual 401k, Roth/Traditional IRA</a:t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FSA (Flexible Spending) / HSA (Health Savings)</a:t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Health &amp; Wellness Stipends</a:t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666666"/>
                </a:solidFill>
                <a:latin typeface="Hind"/>
                <a:ea typeface="Hind"/>
                <a:cs typeface="Hind"/>
                <a:sym typeface="Hind"/>
              </a:rPr>
              <a:t>Digital Currency Options</a:t>
            </a:r>
            <a:endParaRPr b="1" sz="13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4"/>
              </a:solidFill>
              <a:latin typeface="Palanquin"/>
              <a:ea typeface="Palanquin"/>
              <a:cs typeface="Palanquin"/>
              <a:sym typeface="Palanquin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378350" y="2095125"/>
            <a:ext cx="275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rPr>
              <a:t>Benefits mirror the experience of traditional W2 employment</a:t>
            </a:r>
            <a:endParaRPr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461" y="1287725"/>
            <a:ext cx="486058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447" y="1921436"/>
            <a:ext cx="486058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7550" y="2407485"/>
            <a:ext cx="497843" cy="49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7564" y="3015795"/>
            <a:ext cx="497843" cy="49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97581" y="3465056"/>
            <a:ext cx="497843" cy="49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97564" y="3887596"/>
            <a:ext cx="497843" cy="497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97555" y="4336827"/>
            <a:ext cx="497843" cy="497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051"/>
            <a:ext cx="9144000" cy="5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4686025" y="631500"/>
            <a:ext cx="21906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COMPLIANCE</a:t>
            </a:r>
            <a:endParaRPr b="1" sz="2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AB5 Compliant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Withholding &amp; Tax Filings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Unemployment Filing 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&amp; Claims Administration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Garnishments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Employment 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Eligibility Verifications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ACA Compliant Benefits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FLSA Compliant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6935650" y="631500"/>
            <a:ext cx="21228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EMPLOYMENT RISK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Commons Provides ‘Employer of Record’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Workers Compensation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Insurance: $1M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Access to Liability Insurance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563225" y="631500"/>
            <a:ext cx="2122800" cy="3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PAYROLL</a:t>
            </a:r>
            <a:r>
              <a:rPr b="1"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b="1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Pay in &amp;</a:t>
            </a:r>
            <a:endParaRPr b="1" sz="15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Receive Crypto</a:t>
            </a:r>
            <a:endParaRPr b="1" sz="15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Receive Annual W2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Semi-Monthly Payroll 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Processing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Direct Deposit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PTO Tracking 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&amp; Processing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Tokenized Rewards for Consumption</a:t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237250" y="447325"/>
            <a:ext cx="2353800" cy="16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SHARED</a:t>
            </a:r>
            <a:endParaRPr sz="3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SERVICES</a:t>
            </a:r>
            <a:endParaRPr sz="30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100% Compliant with </a:t>
            </a:r>
            <a:endParaRPr b="1" sz="12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U.S. Labor Laws</a:t>
            </a:r>
            <a:endParaRPr b="1" sz="3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2563225" y="295150"/>
            <a:ext cx="27900" cy="4575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2548" y="4683450"/>
            <a:ext cx="307629" cy="30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4684808" y="295150"/>
            <a:ext cx="27900" cy="4575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6892179" y="295150"/>
            <a:ext cx="27900" cy="4575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429500" y="1234125"/>
            <a:ext cx="8385600" cy="3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EMPLOYMENT</a:t>
            </a:r>
            <a:r>
              <a:rPr b="1" lang="en" sz="3200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&amp; PAYROLL = KILLER APP </a:t>
            </a:r>
            <a:endParaRPr b="1" sz="3200">
              <a:solidFill>
                <a:srgbClr val="43434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Hind"/>
                <a:ea typeface="Hind"/>
                <a:cs typeface="Hind"/>
                <a:sym typeface="Hind"/>
              </a:rPr>
              <a:t>The single common thread for </a:t>
            </a:r>
            <a:r>
              <a:rPr b="1" i="1" lang="en" sz="2400">
                <a:solidFill>
                  <a:srgbClr val="434343"/>
                </a:solidFill>
                <a:latin typeface="Hind"/>
                <a:ea typeface="Hind"/>
                <a:cs typeface="Hind"/>
                <a:sym typeface="Hind"/>
              </a:rPr>
              <a:t>all</a:t>
            </a:r>
            <a:r>
              <a:rPr lang="en" sz="2400">
                <a:solidFill>
                  <a:srgbClr val="434343"/>
                </a:solidFill>
                <a:latin typeface="Hind"/>
                <a:ea typeface="Hind"/>
                <a:cs typeface="Hind"/>
                <a:sym typeface="Hind"/>
              </a:rPr>
              <a:t> humans </a:t>
            </a:r>
            <a:endParaRPr sz="2400">
              <a:solidFill>
                <a:srgbClr val="434343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Hind"/>
                <a:ea typeface="Hind"/>
                <a:cs typeface="Hind"/>
                <a:sym typeface="Hind"/>
              </a:rPr>
              <a:t>in their commercial experience.</a:t>
            </a:r>
            <a:endParaRPr sz="2400">
              <a:solidFill>
                <a:srgbClr val="434343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Hind"/>
                <a:ea typeface="Hind"/>
                <a:cs typeface="Hind"/>
                <a:sym typeface="Hind"/>
              </a:rPr>
              <a:t>T</a:t>
            </a:r>
            <a:r>
              <a:rPr lang="en" sz="2400">
                <a:solidFill>
                  <a:srgbClr val="434343"/>
                </a:solidFill>
                <a:latin typeface="Hind"/>
                <a:ea typeface="Hind"/>
                <a:cs typeface="Hind"/>
                <a:sym typeface="Hind"/>
              </a:rPr>
              <a:t>he single most important channel for mass adoption </a:t>
            </a:r>
            <a:endParaRPr sz="2400">
              <a:solidFill>
                <a:srgbClr val="434343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  <a:latin typeface="Hind"/>
                <a:ea typeface="Hind"/>
                <a:cs typeface="Hind"/>
                <a:sym typeface="Hind"/>
              </a:rPr>
              <a:t>of Web3 tech &amp; cryptocurrencies.</a:t>
            </a:r>
            <a:endParaRPr sz="2400">
              <a:solidFill>
                <a:srgbClr val="434343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24B5F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826" y="4791074"/>
            <a:ext cx="161775" cy="200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52632"/>
      </a:dk1>
      <a:lt1>
        <a:srgbClr val="FFFFFF"/>
      </a:lt1>
      <a:dk2>
        <a:srgbClr val="A2BCC5"/>
      </a:dk2>
      <a:lt2>
        <a:srgbClr val="F2F2F2"/>
      </a:lt2>
      <a:accent1>
        <a:srgbClr val="EE8E58"/>
      </a:accent1>
      <a:accent2>
        <a:srgbClr val="64B7AF"/>
      </a:accent2>
      <a:accent3>
        <a:srgbClr val="A2BCC5"/>
      </a:accent3>
      <a:accent4>
        <a:srgbClr val="124B5F"/>
      </a:accent4>
      <a:accent5>
        <a:srgbClr val="052632"/>
      </a:accent5>
      <a:accent6>
        <a:srgbClr val="E5EEF0"/>
      </a:accent6>
      <a:hlink>
        <a:srgbClr val="EE8E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